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5A7E-83AB-4FE5-98FF-F7D29C5E1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8821B-37D4-447B-B88A-ADD8823E6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78842-5D63-4C80-879B-CBD94747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2D3A0-EE57-412A-835B-2DFC06B3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646CD-E7B8-4F8B-AABA-3297A3FE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0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0CB9-F67C-43D0-8772-0A008730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41FDC-D830-4751-985F-314EB2A8D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B8A77-7CFB-4B52-879B-2E028640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EBE02-3275-4E88-809A-B57C6F9CF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A3EB0-332D-4DB8-80EB-0BB994E8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2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ADA39-ABD2-41F3-A9F7-6769EE660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42AA9-B10F-434C-A37D-8A061290F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AC6E7-C75A-4EE9-BB74-F416697D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81905-224D-43EB-BEB3-22FF188A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7EEB9-8894-4724-9A82-3A663544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1D3A-7C8B-49C8-8872-11210094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E326-D8EF-4B9C-BBD7-9A140D728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00900-CE9E-44D2-BBD1-EF1589CD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1722D-7F31-4089-9191-405CE554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92F94-FBFE-4A17-9144-2B83ECE2D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3D14-DF6C-40CF-BFCC-9CF61B2C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A75B2-D6A6-43F5-B690-02CC1391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FFA3D-F990-464A-A04C-D488C2C3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61AEE-BD25-433F-B1FE-D64BDF83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C99A-64A8-421A-8CFA-754536C0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3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C1C0-731D-4F04-BDDE-BCE9562D8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CA901-F071-49B4-835B-7DABB5FE6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FDB3C-2356-4142-BCF9-BF4758296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4F26A-9E51-4386-98D0-AAA85DFB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3C1FE-CBC2-4E08-BD12-4C51651F2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033B3-355C-462A-B789-B37D0EFB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2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1ABC-4431-49EE-9FAD-047D875E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28D84-9DE0-4A16-89A7-CEFC9CB39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FDA5B-77DD-4108-B6CF-82CBE0F98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73FD9-F2C1-4BCC-8DB3-CFD6BDB20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00139-4298-4BAD-B6CB-D0DC29A83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72BDA-E946-48B2-9B72-0A209183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F6156-772D-494A-AB58-62B4EAF8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033B6-BA42-41C8-B156-2CCB525C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4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FD9E-61C2-42C0-B5F9-00BA607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225C8-36F4-4B20-B42C-0B9AAB0E9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8DF69-5215-4FF3-AA94-D698AB9C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11977-101C-4115-8B0D-D74A3DDA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3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94A4F-8F23-46AF-8481-EA7F2E78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66CAB-EE94-4A48-BD8D-D19E7A15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4D62-D80C-47AA-AAEB-0007F826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7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118D-CBE6-461C-A531-11F81AB41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B2B4-FD5D-4C5C-A914-269209B6F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FA13-B769-47FA-8E17-97E9BE424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FAECF-C17C-4EDB-A524-457935C60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3423-DE18-4637-B251-9C44CAFD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8464A-4756-41E3-8F63-733B939A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EEF9-1694-4ABB-965E-B888CB87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1CAA9-4F64-4887-8842-228DD0C44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C388F-56E6-4817-BBCB-F91D3E514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A05EE-DC59-4832-B186-093DBE4B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BBDF4-B610-4B00-A983-978726EE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DDAFB-68DB-4EB4-8823-CC8752FE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02F6C-6F29-4C8A-ACCB-07F723E7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94682-E530-4F93-A60D-0FACF165C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7A378-CF3F-4C51-AD6C-0E090CBD4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0D433-75E7-41D7-94C0-36FBFE146F89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D0D0-A86C-4F63-8497-F48B1F4F4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5555E-A163-4E81-ABCF-BDC8218BF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96747-11DE-44DC-B150-C9156EE5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6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4ED4-CA17-403C-9D2B-5D139063C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68B0A-B660-4301-9322-19D648412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8450" y="6205538"/>
            <a:ext cx="9144000" cy="500062"/>
          </a:xfrm>
        </p:spPr>
        <p:txBody>
          <a:bodyPr/>
          <a:lstStyle/>
          <a:p>
            <a:pPr algn="r"/>
            <a:r>
              <a:rPr lang="en-US" dirty="0"/>
              <a:t>Submitted By: Kanika Soni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01CC83E-7971-4653-B8E1-2033AE256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3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60"/>
    </mc:Choice>
    <mc:Fallback>
      <p:transition spd="slow" advTm="11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5B541-C353-49E3-A362-4E4B025B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Flight distribution between different Origin Airport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BBAD8-F3A0-4091-AC1F-C6F9F7C9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11" y="1901258"/>
            <a:ext cx="5243549" cy="496826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9CA051-3A00-40FA-92B2-B3F23E247062}"/>
              </a:ext>
            </a:extLst>
          </p:cNvPr>
          <p:cNvSpPr/>
          <p:nvPr/>
        </p:nvSpPr>
        <p:spPr>
          <a:xfrm>
            <a:off x="7352765" y="1725523"/>
            <a:ext cx="4414692" cy="4303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graph shows that flight count for entire year varies between 25000 flights to 29000 flights per month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2D22C33-2C37-4C69-A329-55E32162C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3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"/>
    </mc:Choice>
    <mc:Fallback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71283-3176-414A-BF0A-2CB460DCD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63159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Carrier-wise – Flight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B4166-69C4-4B83-B126-6CFDDD755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31" y="1778658"/>
            <a:ext cx="5720443" cy="5054315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5075D83-3079-4622-9C37-14E8347F38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1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"/>
    </mc:Choice>
    <mc:Fallback>
      <p:transition spd="slow" advTm="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3160-9BD3-4B56-9C60-BEA48FEF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3DDE-FA23-4BE6-A99C-D2FDAE9E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7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"/>
    </mc:Choice>
    <mc:Fallback>
      <p:transition spd="slow" advTm="1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7E7F-BD1E-429A-9344-E073D986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u="sng" dirty="0"/>
              <a:t>Background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7C07C-5D3A-4139-B11F-0559F7D9F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27" y="2575040"/>
            <a:ext cx="5827672" cy="39178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800" dirty="0"/>
              <a:t>For my minor project after Term2 ,I have chosen the data set of flight details for year 2013 </a:t>
            </a:r>
          </a:p>
          <a:p>
            <a:r>
              <a:rPr lang="en-US" sz="1800" dirty="0"/>
              <a:t>It covers the flight details of 16 different carriers/ airlines from three different airports in New York to 106 different destinations within US</a:t>
            </a:r>
          </a:p>
          <a:p>
            <a:r>
              <a:rPr lang="en-US" sz="1800" dirty="0"/>
              <a:t>I selected this data set as it is a huge data base with different column types ;  9 numerical and 5 categorical columns</a:t>
            </a:r>
          </a:p>
          <a:p>
            <a:r>
              <a:rPr lang="en-US" sz="1800" dirty="0"/>
              <a:t>There are many Date and Time columns with different set of information but all were of Data Type Int or Float64</a:t>
            </a:r>
          </a:p>
        </p:txBody>
      </p:sp>
      <p:pic>
        <p:nvPicPr>
          <p:cNvPr id="6" name="Picture 5" descr="A large passenger jet flying over a city&#10;&#10;Description automatically generated">
            <a:extLst>
              <a:ext uri="{FF2B5EF4-FFF2-40B4-BE49-F238E27FC236}">
                <a16:creationId xmlns:a16="http://schemas.microsoft.com/office/drawing/2014/main" id="{83E9B838-298D-4CF4-B1DF-D0D93910D8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1" r="20018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554F2AFC-6807-4EBB-AC30-8F4163037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0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87"/>
    </mc:Choice>
    <mc:Fallback>
      <p:transition spd="slow" advTm="41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AD3D-161A-4077-9128-1ED7D743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61925"/>
            <a:ext cx="10515600" cy="696118"/>
          </a:xfrm>
        </p:spPr>
        <p:txBody>
          <a:bodyPr/>
          <a:lstStyle/>
          <a:p>
            <a:r>
              <a:rPr lang="en-US" dirty="0"/>
              <a:t>Columns Dictionary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08FD5B-A25B-4CE4-8E9E-06AD17A52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31858"/>
              </p:ext>
            </p:extLst>
          </p:nvPr>
        </p:nvGraphicFramePr>
        <p:xfrm>
          <a:off x="247650" y="858043"/>
          <a:ext cx="10172700" cy="644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06129708"/>
                    </a:ext>
                  </a:extLst>
                </a:gridCol>
                <a:gridCol w="5962650">
                  <a:extLst>
                    <a:ext uri="{9D8B030D-6E8A-4147-A177-3AD203B41FA5}">
                      <a16:colId xmlns:a16="http://schemas.microsoft.com/office/drawing/2014/main" val="1308189227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21921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64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year,</a:t>
                      </a:r>
                    </a:p>
                    <a:p>
                      <a:r>
                        <a:rPr lang="en-US" dirty="0"/>
                        <a:t>month,</a:t>
                      </a:r>
                    </a:p>
                    <a:p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of departure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splited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three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6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auto"/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dep_time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fontAlgn="auto"/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arr_time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departure and arrival times (format HHMM or HMM), local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float64 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1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sched_dep_time,sched_arr_time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Scheduled departure and arrival times (format HHMM or HMM),local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528771"/>
                  </a:ext>
                </a:extLst>
              </a:tr>
              <a:tr h="507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dep_delay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arr_delay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Departure  and  arrival  delays,  in  minutes.   Negative  times  represent  early departures/arrivals.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07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of scheduled departure broken into hour and minutes.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30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letter carrier 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non-null object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3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Plane tail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non-null object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10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Flight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Flight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8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origin,dest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 &amp; Destination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non-null object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9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air_time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Amount of time spent in the air, in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079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 between airports, in 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56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time_hour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Scheduled date and hour of the flight as 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POSIXct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non-null object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452609"/>
                  </a:ext>
                </a:extLst>
              </a:tr>
            </a:tbl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B1B020DF-997C-42E4-92E7-BE3732A60A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5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"/>
    </mc:Choice>
    <mc:Fallback>
      <p:transition spd="slow" advTm="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46C64E-D0A4-473D-BEB1-48BFA6938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30" y="161925"/>
            <a:ext cx="6207395" cy="677177"/>
          </a:xfrm>
        </p:spPr>
        <p:txBody>
          <a:bodyPr anchor="b">
            <a:normAutofit fontScale="90000"/>
          </a:bodyPr>
          <a:lstStyle/>
          <a:p>
            <a:r>
              <a:rPr lang="en-US" u="sng" dirty="0"/>
              <a:t>Steps of Data Analytics - 1</a:t>
            </a:r>
          </a:p>
        </p:txBody>
      </p:sp>
      <p:pic>
        <p:nvPicPr>
          <p:cNvPr id="9" name="Picture 8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7A15DFAA-65CD-44EB-A491-2AE71E840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7" r="288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A83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5BC570-C244-4E86-A42F-9322328F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274" y="1266824"/>
            <a:ext cx="7248525" cy="55911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000" dirty="0"/>
              <a:t>Imported the data set from </a:t>
            </a:r>
            <a:r>
              <a:rPr lang="en-US" sz="2000" dirty="0" err="1"/>
              <a:t>gitlab</a:t>
            </a:r>
            <a:r>
              <a:rPr lang="en-US" sz="2000" dirty="0"/>
              <a:t> repository . There were close to 320 K data rows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Executed the pandas profiling on the data set and studied the profile report.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Following were the key observations: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Total 19 columns in the data set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There were no duplicate rows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There were 46K missing cells which sums up to 0.7% of the total data set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There were few columns which were highly correlated with each other such as “</a:t>
            </a:r>
            <a:r>
              <a:rPr lang="en-US" sz="2000" dirty="0" err="1"/>
              <a:t>dep_delay</a:t>
            </a:r>
            <a:r>
              <a:rPr lang="en-US" sz="2000" dirty="0"/>
              <a:t>”  is highly correlated with </a:t>
            </a:r>
            <a:r>
              <a:rPr lang="en-US" sz="2000" dirty="0" err="1"/>
              <a:t>arr_delay</a:t>
            </a:r>
            <a:r>
              <a:rPr lang="en-US" sz="2000" dirty="0"/>
              <a:t>, and “distance” is highly correlated with </a:t>
            </a:r>
            <a:r>
              <a:rPr lang="en-US" sz="2000" dirty="0" err="1"/>
              <a:t>air_time</a:t>
            </a:r>
            <a:endParaRPr lang="en-US" sz="2000" dirty="0"/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Deleted all the Nan values form the data set as it was only 0.7% of total data set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Converted the numeric month values to month names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4EB7B69F-ACC8-45CF-ADD1-717266BB5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7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"/>
    </mc:Choice>
    <mc:Fallback>
      <p:transition spd="slow" advTm="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46C64E-D0A4-473D-BEB1-48BFA6938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930" y="161925"/>
            <a:ext cx="6207395" cy="677177"/>
          </a:xfrm>
        </p:spPr>
        <p:txBody>
          <a:bodyPr anchor="b">
            <a:normAutofit fontScale="90000"/>
          </a:bodyPr>
          <a:lstStyle/>
          <a:p>
            <a:r>
              <a:rPr lang="en-US" u="sng" dirty="0"/>
              <a:t>Steps of Data Analytics - 2</a:t>
            </a:r>
          </a:p>
        </p:txBody>
      </p:sp>
      <p:pic>
        <p:nvPicPr>
          <p:cNvPr id="9" name="Picture 8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7A15DFAA-65CD-44EB-A491-2AE71E840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7" r="2887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5BC570-C244-4E86-A42F-9322328F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274" y="839102"/>
            <a:ext cx="7248525" cy="60188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7"/>
            </a:pPr>
            <a:r>
              <a:rPr lang="en-US" sz="2000" dirty="0"/>
              <a:t>Converted the following columns from int or float data type to time stamp: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/>
              <a:t>dep_time</a:t>
            </a:r>
            <a:endParaRPr lang="en-US" sz="2000" dirty="0"/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/>
              <a:t>arr_time</a:t>
            </a:r>
            <a:endParaRPr lang="en-US" sz="2000" dirty="0"/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/>
              <a:t>sched_dep_time</a:t>
            </a:r>
            <a:endParaRPr lang="en-US" sz="2000" dirty="0"/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/>
              <a:t>sched_arr_time</a:t>
            </a:r>
            <a:endParaRPr lang="en-US" sz="2000" dirty="0"/>
          </a:p>
          <a:p>
            <a:pPr marL="457200" indent="-457200">
              <a:buFont typeface="+mj-lt"/>
              <a:buAutoNum type="arabicParenR" startAt="7"/>
            </a:pPr>
            <a:r>
              <a:rPr lang="en-US" sz="2000" dirty="0"/>
              <a:t>Replaced the two letter code of Carrier with Airlines Name . Fetched this information from Wikipedia .  </a:t>
            </a:r>
          </a:p>
          <a:p>
            <a:pPr marL="0" indent="0">
              <a:buNone/>
            </a:pPr>
            <a:r>
              <a:rPr lang="en-US" sz="2000" i="1" dirty="0"/>
              <a:t>Source:  https://en.wikipedia.org/wiki/List_of_airline_codes </a:t>
            </a:r>
          </a:p>
          <a:p>
            <a:pPr marL="457200" indent="-457200">
              <a:buFont typeface="+mj-lt"/>
              <a:buAutoNum type="arabicParenR" startAt="7"/>
            </a:pPr>
            <a:r>
              <a:rPr lang="en-US" sz="2000" dirty="0"/>
              <a:t>Plotted Univariate , Bi </a:t>
            </a:r>
            <a:r>
              <a:rPr lang="en-US" sz="2000" dirty="0" err="1"/>
              <a:t>Virate</a:t>
            </a:r>
            <a:r>
              <a:rPr lang="en-US" sz="2000" dirty="0"/>
              <a:t> &amp; Multivariate graphs </a:t>
            </a:r>
          </a:p>
          <a:p>
            <a:pPr marL="457200" indent="-457200">
              <a:buFont typeface="+mj-lt"/>
              <a:buAutoNum type="arabicParenR" startAt="7"/>
            </a:pPr>
            <a:r>
              <a:rPr lang="en-US" sz="2000" dirty="0"/>
              <a:t>Executed post profiling on Data Set. </a:t>
            </a:r>
          </a:p>
          <a:p>
            <a:pPr marL="457200" indent="-457200">
              <a:buFont typeface="+mj-lt"/>
              <a:buAutoNum type="arabicParenR" startAt="8"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E01385AB-E369-4584-B4EC-59D68BA41F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4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7"/>
    </mc:Choice>
    <mc:Fallback>
      <p:transition spd="slow" advTm="2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47595-3C46-4C17-8626-8948EE40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1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GRAPHS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D869076F-B713-4E1D-B16F-BFB5940B0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4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"/>
    </mc:Choice>
    <mc:Fallback>
      <p:transition spd="slow" advTm="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66074-1D64-4282-869A-0B5C0D74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Month-wise Flight Count - Line Graph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6AF4C-6F74-4502-8101-96B9D4826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1663"/>
            <a:ext cx="7900827" cy="439419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369D9F-98E1-4326-B676-60275B5082DC}"/>
              </a:ext>
            </a:extLst>
          </p:cNvPr>
          <p:cNvSpPr/>
          <p:nvPr/>
        </p:nvSpPr>
        <p:spPr>
          <a:xfrm>
            <a:off x="8352890" y="1849348"/>
            <a:ext cx="3414567" cy="435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graph shows that flight count for entire year varies between 25000 flights to 29000 flights per month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293C846-96E2-4755-986C-4BAEFBAA8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1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"/>
    </mc:Choice>
    <mc:Fallback>
      <p:transition spd="slow" advTm="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395D1-E56B-445F-A939-FC68F2E9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Ten Busy Destinations - Bar Graph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93B48-215D-43C4-BC36-1AA4D1939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827627"/>
            <a:ext cx="7357533" cy="408939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7527A0-B2DE-4370-AA7F-BF019CBF0035}"/>
              </a:ext>
            </a:extLst>
          </p:cNvPr>
          <p:cNvSpPr/>
          <p:nvPr/>
        </p:nvSpPr>
        <p:spPr>
          <a:xfrm>
            <a:off x="8352890" y="1849348"/>
            <a:ext cx="3414567" cy="435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graph shows that flight count for entire year varies between 25000 flights to 29000 flights per month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119F1A24-316D-4C2C-BDC4-CBA1E890C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7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"/>
    </mc:Choice>
    <mc:Fallback>
      <p:transition spd="slow" advTm="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9DC7A-AF2C-4786-A992-943B8475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Month-wise Flight Count from Origin Cities – Stacked Bar Chart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B14CC-B7BD-4FDE-8E6F-A749BD5E1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9" y="1512458"/>
            <a:ext cx="8282041" cy="47020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7843F5-6970-4040-A496-EBA5A5F8B31B}"/>
              </a:ext>
            </a:extLst>
          </p:cNvPr>
          <p:cNvSpPr/>
          <p:nvPr/>
        </p:nvSpPr>
        <p:spPr>
          <a:xfrm>
            <a:off x="8352890" y="1849348"/>
            <a:ext cx="3414567" cy="435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graph shows that flight count for entire year varies between 25000 flights to 29000 flights per month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A8CCBB9-28C8-43A7-BC7C-DD0883A4BF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7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"/>
    </mc:Choice>
    <mc:Fallback>
      <p:transition spd="slow" advTm="1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592</Words>
  <Application>Microsoft Office PowerPoint</Application>
  <PresentationFormat>Widescreen</PresentationFormat>
  <Paragraphs>82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Minor Project</vt:lpstr>
      <vt:lpstr>Background</vt:lpstr>
      <vt:lpstr>Columns Dictionary</vt:lpstr>
      <vt:lpstr>Steps of Data Analytics - 1</vt:lpstr>
      <vt:lpstr>Steps of Data Analytics - 2</vt:lpstr>
      <vt:lpstr>GRAPHS</vt:lpstr>
      <vt:lpstr>Month-wise Flight Count - Line Graph</vt:lpstr>
      <vt:lpstr>Top Ten Busy Destinations - Bar Graph</vt:lpstr>
      <vt:lpstr>Month-wise Flight Count from Origin Cities – Stacked Bar Chart</vt:lpstr>
      <vt:lpstr>Flight distribution between different Origin Airport</vt:lpstr>
      <vt:lpstr>Carrier-wise – Flight Distribution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</dc:title>
  <dc:creator>Saurabh Soni</dc:creator>
  <cp:lastModifiedBy>Saurabh Soni</cp:lastModifiedBy>
  <cp:revision>4</cp:revision>
  <dcterms:created xsi:type="dcterms:W3CDTF">2019-09-21T12:29:21Z</dcterms:created>
  <dcterms:modified xsi:type="dcterms:W3CDTF">2019-09-21T13:22:03Z</dcterms:modified>
</cp:coreProperties>
</file>